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3" r:id="rId17"/>
    <p:sldId id="334" r:id="rId18"/>
    <p:sldId id="33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437" autoAdjust="0"/>
  </p:normalViewPr>
  <p:slideViewPr>
    <p:cSldViewPr>
      <p:cViewPr varScale="1">
        <p:scale>
          <a:sx n="111" d="100"/>
          <a:sy n="111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3%20&#1075;&#1086;&#1076;\&#1055;&#1088;&#1080;&#1085;&#1103;&#1090;&#1080;&#1077;%20&#1073;&#1102;&#1076;&#1078;&#1077;&#1090;&#1072;%20&#1085;&#1072;%202023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lena\Desktop\&#1056;&#1040;&#1041;&#1054;&#1063;&#1040;&#1071;\&#1041;&#1070;&#1044;&#1046;&#1045;&#1058;\2.%20&#1055;&#1059;&#1041;&#1051;&#1048;&#1063;&#1053;&#1067;&#1045;%20&#1057;&#1051;&#1059;&#1064;&#1040;&#1053;&#1048;&#1071;\2024%20&#1075;&#1086;&#1076;\&#1055;&#1088;&#1080;&#1085;&#1103;&#1090;&#1080;&#1077;%20&#1073;&#1102;&#1076;&#1078;&#1077;&#1090;&#1072;%20&#1085;&#1072;%202024\&#1044;&#1083;&#1103;%20&#1087;&#1088;&#1077;&#1079;&#1077;&#1085;&#1090;&#1072;&#1094;&#1080;&#1080;\&#1057;&#1093;&#1077;&#1084;&#1072;%20&#1044;&#1086;&#1093;&#1086;&#1076;&#1086;&#1074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Лист1!$G$1:$G$3</c:f>
              <c:numCache>
                <c:formatCode>0.0</c:formatCode>
                <c:ptCount val="3"/>
                <c:pt idx="0">
                  <c:v>47429.3</c:v>
                </c:pt>
                <c:pt idx="1">
                  <c:v>50414.1</c:v>
                </c:pt>
                <c:pt idx="2">
                  <c:v>53471.199999999997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4-483C-A6E2-57AEECDEBF19}"/>
            </c:ext>
          </c:extLst>
        </c:ser>
        <c:ser>
          <c:idx val="1"/>
          <c:order val="1"/>
          <c:invertIfNegative val="0"/>
          <c:val>
            <c:numRef>
              <c:f>Лист1!$H$1:$H$3</c:f>
              <c:numCache>
                <c:formatCode>General</c:formatCode>
                <c:ptCount val="3"/>
                <c:pt idx="0">
                  <c:v>636.9</c:v>
                </c:pt>
                <c:pt idx="1">
                  <c:v>370.4</c:v>
                </c:pt>
                <c:pt idx="2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4-483C-A6E2-57AEECDEB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496512"/>
        <c:axId val="60506496"/>
        <c:axId val="0"/>
      </c:bar3DChart>
      <c:catAx>
        <c:axId val="604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60506496"/>
        <c:crosses val="autoZero"/>
        <c:auto val="1"/>
        <c:lblAlgn val="ctr"/>
        <c:lblOffset val="100"/>
        <c:noMultiLvlLbl val="0"/>
      </c:catAx>
      <c:valAx>
        <c:axId val="605064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0496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Межбюджетные трансферты общего характера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 formatCode="#,##0.00">
                  <c:v>14924.6</c:v>
                </c:pt>
                <c:pt idx="1">
                  <c:v>200</c:v>
                </c:pt>
                <c:pt idx="2" formatCode="#,##0.00">
                  <c:v>3107.6</c:v>
                </c:pt>
                <c:pt idx="3" formatCode="#,##0.00">
                  <c:v>17839</c:v>
                </c:pt>
                <c:pt idx="4" formatCode="#,##0.00">
                  <c:v>7000</c:v>
                </c:pt>
                <c:pt idx="5">
                  <c:v>25</c:v>
                </c:pt>
                <c:pt idx="6">
                  <c:v>133</c:v>
                </c:pt>
                <c:pt idx="7">
                  <c:v>232.2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F-472A-B38B-E6112749D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6023622047246E-2"/>
          <c:y val="0.11342592592592594"/>
          <c:w val="0.63771150481189864"/>
          <c:h val="0.77314814814814825"/>
        </c:manualLayout>
      </c:layout>
      <c:pie3DChart>
        <c:varyColors val="1"/>
        <c:ser>
          <c:idx val="0"/>
          <c:order val="0"/>
          <c:explosion val="2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Лист2!$B$1:$F$1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15186.5</c:v>
                </c:pt>
                <c:pt idx="1">
                  <c:v>557.9</c:v>
                </c:pt>
                <c:pt idx="2">
                  <c:v>2807.6</c:v>
                </c:pt>
                <c:pt idx="3">
                  <c:v>5623.1</c:v>
                </c:pt>
                <c:pt idx="4">
                  <c:v>13538.7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3-422F-A75B-645E9F800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lang="ru-RU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6023622047246E-2"/>
          <c:y val="0.11342592592592594"/>
          <c:w val="0.63771150481189864"/>
          <c:h val="0.77314814814814825"/>
        </c:manualLayout>
      </c:layout>
      <c:pie3DChart>
        <c:varyColors val="1"/>
        <c:ser>
          <c:idx val="0"/>
          <c:order val="0"/>
          <c:explosion val="2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Лист2!$B$1:$F$1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15186.5</c:v>
                </c:pt>
                <c:pt idx="1">
                  <c:v>557.9</c:v>
                </c:pt>
                <c:pt idx="2">
                  <c:v>2807.6</c:v>
                </c:pt>
                <c:pt idx="3">
                  <c:v>5623.1</c:v>
                </c:pt>
                <c:pt idx="4">
                  <c:v>13538.7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8-4858-8425-B7AC808C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lang="ru-RU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Лист2!$B$7:$F$7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20162.2</c:v>
                </c:pt>
                <c:pt idx="1">
                  <c:v>19.600000000000001</c:v>
                </c:pt>
                <c:pt idx="2">
                  <c:v>36532</c:v>
                </c:pt>
                <c:pt idx="3">
                  <c:v>6110.4</c:v>
                </c:pt>
                <c:pt idx="4">
                  <c:v>20468.7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3-4BD1-8BA6-D71D1FB4B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Лист2!$B$10:$F$10</c:f>
              <c:strCache>
                <c:ptCount val="5"/>
                <c:pt idx="0">
                  <c:v>НДФЛ</c:v>
                </c:pt>
                <c:pt idx="1">
                  <c:v>ЕСН</c:v>
                </c:pt>
                <c:pt idx="2">
                  <c:v>Акцизы</c:v>
                </c:pt>
                <c:pt idx="3">
                  <c:v>Им физ лиц</c:v>
                </c:pt>
                <c:pt idx="4">
                  <c:v>Зем нал</c:v>
                </c:pt>
              </c:strCache>
            </c:strRef>
          </c:cat>
          <c:val>
            <c:numRef>
              <c:f>Лист2!$B$11:$F$11</c:f>
              <c:numCache>
                <c:formatCode>General</c:formatCode>
                <c:ptCount val="5"/>
                <c:pt idx="0">
                  <c:v>22017.1</c:v>
                </c:pt>
                <c:pt idx="1">
                  <c:v>19.8</c:v>
                </c:pt>
                <c:pt idx="2">
                  <c:v>3792.1</c:v>
                </c:pt>
                <c:pt idx="3">
                  <c:v>6354.6</c:v>
                </c:pt>
                <c:pt idx="4">
                  <c:v>21287.4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1-414B-BFD2-66E59739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Лист3!$B$4:$G$4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270</c:v>
                </c:pt>
                <c:pt idx="1">
                  <c:v>114.6</c:v>
                </c:pt>
                <c:pt idx="2">
                  <c:v>94.7</c:v>
                </c:pt>
                <c:pt idx="3">
                  <c:v>76.900000000000006</c:v>
                </c:pt>
                <c:pt idx="4">
                  <c:v>0</c:v>
                </c:pt>
                <c:pt idx="5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E-4E93-B641-7C1691FB1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19936"/>
        <c:axId val="120005760"/>
      </c:areaChart>
      <c:catAx>
        <c:axId val="1193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05760"/>
        <c:crosses val="autoZero"/>
        <c:auto val="1"/>
        <c:lblAlgn val="ctr"/>
        <c:lblOffset val="100"/>
        <c:noMultiLvlLbl val="0"/>
      </c:catAx>
      <c:valAx>
        <c:axId val="12000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1993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Лист3!$A$5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Лист3!$B$4:$G$4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270</c:v>
                </c:pt>
                <c:pt idx="1">
                  <c:v>114.6</c:v>
                </c:pt>
                <c:pt idx="2">
                  <c:v>94.7</c:v>
                </c:pt>
                <c:pt idx="3">
                  <c:v>76.900000000000006</c:v>
                </c:pt>
                <c:pt idx="4">
                  <c:v>0</c:v>
                </c:pt>
                <c:pt idx="5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B-4DD8-B7F0-4264C6726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40096"/>
        <c:axId val="73141632"/>
      </c:areaChart>
      <c:catAx>
        <c:axId val="731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141632"/>
        <c:crosses val="autoZero"/>
        <c:auto val="1"/>
        <c:lblAlgn val="ctr"/>
        <c:lblOffset val="100"/>
        <c:noMultiLvlLbl val="0"/>
      </c:catAx>
      <c:valAx>
        <c:axId val="7314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14009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3819444444444444"/>
          <c:y val="2.7777777777777776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Лист3!$A$9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Лист3!$B$8:$I$8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Лист3!$B$9:$I$9</c:f>
              <c:numCache>
                <c:formatCode>General</c:formatCode>
                <c:ptCount val="8"/>
                <c:pt idx="0">
                  <c:v>0</c:v>
                </c:pt>
                <c:pt idx="1">
                  <c:v>114.6</c:v>
                </c:pt>
                <c:pt idx="2">
                  <c:v>94.7</c:v>
                </c:pt>
                <c:pt idx="3">
                  <c:v>76.900000000000006</c:v>
                </c:pt>
                <c:pt idx="4">
                  <c:v>0</c:v>
                </c:pt>
                <c:pt idx="5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4-488E-91DA-0E1CAC8F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53152"/>
        <c:axId val="73163136"/>
      </c:areaChart>
      <c:catAx>
        <c:axId val="7315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63136"/>
        <c:crosses val="autoZero"/>
        <c:auto val="1"/>
        <c:lblAlgn val="ctr"/>
        <c:lblOffset val="100"/>
        <c:noMultiLvlLbl val="0"/>
      </c:catAx>
      <c:valAx>
        <c:axId val="731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15315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Лист3!$A$12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Лист3!$B$11:$G$11</c:f>
              <c:strCache>
                <c:ptCount val="6"/>
                <c:pt idx="0">
                  <c:v>Арендная плата за земли</c:v>
                </c:pt>
                <c:pt idx="1">
                  <c:v>Аренда имущества</c:v>
                </c:pt>
                <c:pt idx="2">
                  <c:v>Аренда имущества ЖКХ</c:v>
                </c:pt>
                <c:pt idx="3">
                  <c:v>Найм жилья</c:v>
                </c:pt>
                <c:pt idx="4">
                  <c:v>Продажа земельных участков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Лист3!$B$12:$G$12</c:f>
              <c:numCache>
                <c:formatCode>General</c:formatCode>
                <c:ptCount val="6"/>
                <c:pt idx="0">
                  <c:v>0</c:v>
                </c:pt>
                <c:pt idx="1">
                  <c:v>114.6</c:v>
                </c:pt>
                <c:pt idx="2">
                  <c:v>94.7</c:v>
                </c:pt>
                <c:pt idx="3">
                  <c:v>76.900000000000006</c:v>
                </c:pt>
                <c:pt idx="4">
                  <c:v>0</c:v>
                </c:pt>
                <c:pt idx="5">
                  <c:v>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4-4F7F-B1E1-E534A6BE0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03072"/>
        <c:axId val="73208960"/>
      </c:areaChart>
      <c:catAx>
        <c:axId val="732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208960"/>
        <c:crosses val="autoZero"/>
        <c:auto val="1"/>
        <c:lblAlgn val="ctr"/>
        <c:lblOffset val="100"/>
        <c:noMultiLvlLbl val="0"/>
      </c:catAx>
      <c:valAx>
        <c:axId val="7320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030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Зоркальцевское Сельское Поселение Томского района Томской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142984"/>
            <a:ext cx="885831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Зоркальцевского сельского поселения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93491"/>
              </p:ext>
            </p:extLst>
          </p:nvPr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894,6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662,9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779,8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894,6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662,9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779,8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77167"/>
              </p:ext>
            </p:extLst>
          </p:nvPr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7 669,0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8 055,7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7 669,0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8 055,7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-Акцизы по подакцизным товарам (продукции), производимым на территории РФ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-Единый сельскохозяйственный налог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имущество физических и юридических лиц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-Земельный налог 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-налог на доходы физических лиц;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-Доходы от сдачи в аренду имущества и земли , находящегося в оперативном управлении органов управления поселений и созданных ими учреждений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от реализации имущества, находящегося в оперативном управлении учреждений, находящихся в ведении органов управления поселений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-Безвозмездные поступления из бюджета Томской области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Томского района: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-Прочие безвозмездные поступления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27384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ЗОРКАЛЬЦЕВСКОГО СЕЛЬСКОГО ПОСЕЛЕНИТЯ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47 429,3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50 414,1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53 471,2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636,9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370,4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374,0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Томского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района: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6 828,4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6 878,4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6 934,6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ЗОРКАЛЬЦЕВСКОГО СЕЛЬКОГО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871" y="2071678"/>
            <a:ext cx="23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Налоговые доходы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57884" y="2071678"/>
          <a:ext cx="428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21045" y="2928934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57884" y="2915284"/>
          <a:ext cx="404794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67562" y="4931876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494116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7402" y="494116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94257"/>
              </p:ext>
            </p:extLst>
          </p:nvPr>
        </p:nvGraphicFramePr>
        <p:xfrm>
          <a:off x="467544" y="1729104"/>
          <a:ext cx="4968552" cy="299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8096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477362"/>
              </p:ext>
            </p:extLst>
          </p:nvPr>
        </p:nvGraphicFramePr>
        <p:xfrm>
          <a:off x="35496" y="1268760"/>
          <a:ext cx="4464496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998650"/>
              </p:ext>
            </p:extLst>
          </p:nvPr>
        </p:nvGraphicFramePr>
        <p:xfrm>
          <a:off x="4860032" y="1268760"/>
          <a:ext cx="42839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006317"/>
              </p:ext>
            </p:extLst>
          </p:nvPr>
        </p:nvGraphicFramePr>
        <p:xfrm>
          <a:off x="35496" y="4149079"/>
          <a:ext cx="496855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442850"/>
              </p:ext>
            </p:extLst>
          </p:nvPr>
        </p:nvGraphicFramePr>
        <p:xfrm>
          <a:off x="4716016" y="4149078"/>
          <a:ext cx="4427984" cy="266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ЗОРКАЛЬЦЕВСКОГО СЕЛЬСКОГО ПОСЕЛЕНИЯ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676881"/>
              </p:ext>
            </p:extLst>
          </p:nvPr>
        </p:nvGraphicFramePr>
        <p:xfrm>
          <a:off x="6633" y="764704"/>
          <a:ext cx="427733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23901"/>
              </p:ext>
            </p:extLst>
          </p:nvPr>
        </p:nvGraphicFramePr>
        <p:xfrm>
          <a:off x="4644008" y="764704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64310"/>
              </p:ext>
            </p:extLst>
          </p:nvPr>
        </p:nvGraphicFramePr>
        <p:xfrm>
          <a:off x="6633" y="3429000"/>
          <a:ext cx="470938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39364"/>
              </p:ext>
            </p:extLst>
          </p:nvPr>
        </p:nvGraphicFramePr>
        <p:xfrm>
          <a:off x="4716016" y="3212976"/>
          <a:ext cx="442798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ЗОРКАЛЬЦЕВСКОГО СЕЛЬСКОГО ПОСЕЛЕНИЯ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75865"/>
              </p:ext>
            </p:extLst>
          </p:nvPr>
        </p:nvGraphicFramePr>
        <p:xfrm>
          <a:off x="0" y="947506"/>
          <a:ext cx="9001155" cy="548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29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17 254,4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17 254,4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17 654,4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023,2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4 253,2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4392,1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хозяйство24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214,2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26 942,4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29703,3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8 000,0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7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472,8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232,9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6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894,6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662,9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60 779,8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Зоркальцевского сельского поселения на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06125"/>
              </p:ext>
            </p:extLst>
          </p:nvPr>
        </p:nvGraphicFramePr>
        <p:xfrm>
          <a:off x="179512" y="836712"/>
          <a:ext cx="871296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Администрацией Зоркальцевского сельского поселения Томского района Томской области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Томская область, с. Зоркальцево,  ул. Совхозная, 14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915-319, 915-475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/>
            <a:r>
              <a:rPr lang="en-US" dirty="0" smtClean="0"/>
              <a:t>zorkalsp@gov70.ru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Поселения (Глава Администрации)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Лобыня Виктор Николаевич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13-00 до 14-00.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Зоркальцевского сельского поселения.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Администрация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предлагает вам Решение Совета Муниципального образования «Зоркальцевское сельское поселение» №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14.1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16.11.2023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проекта бюджета Зоркальцевского сельского поселения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  и плановый период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годов в первом чтении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презентации  - это предоставление  вам информации о формировании бюджета поселения в доступной форме, 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настоящем выпуске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Зоркальцевского сельского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поселения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В.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 Лобыня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Главы поселения (Глава Администрации)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214687"/>
            <a:ext cx="3320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состав Зоркальцевского сельского поселения входит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 населенных пунктов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01.11.2023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 в поселении на постоянной основе проживают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7158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5" name="Рисунок 4" descr="Кар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72132" cy="5180064"/>
          </a:xfrm>
          <a:prstGeom prst="rect">
            <a:avLst/>
          </a:prstGeom>
        </p:spPr>
      </p:pic>
      <p:pic>
        <p:nvPicPr>
          <p:cNvPr id="7" name="Рисунок 6" descr="Симв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8604"/>
            <a:ext cx="2655514" cy="207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ЗОРКАЛЬЦЕВСКОГО СЕЛЬСКОГО ПОСЕЛЕНИЯ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60130"/>
            <a:ext cx="7992888" cy="1040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Принятых Федеральных законах, Распоряжениях Администрации,  писем Управления Финансов  Администрации Томского района.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143248"/>
            <a:ext cx="6048672" cy="980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4346"/>
            <a:ext cx="7776864" cy="1063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муниципального образования «Зоркальцевское сельское поселение»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6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8592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1942"/>
            <a:ext cx="3574942" cy="2237378"/>
            <a:chOff x="3071835" y="1711633"/>
            <a:chExt cx="2998878" cy="1257776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42502" y="1711633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района, муниципальные правовые акты Администрации Зоркальцевского сельского поселения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«Зоркальцевское сельское поселение»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770536"/>
            <a:ext cx="2105902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Муниципального образования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Зоркальцевского сельского поселения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Зоркальцевского сельского поселения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Зоркальцевского сельского поселения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6997</TotalTime>
  <Words>1296</Words>
  <Application>Microsoft Office PowerPoint</Application>
  <PresentationFormat>Экран (4:3)</PresentationFormat>
  <Paragraphs>219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Gelena</cp:lastModifiedBy>
  <cp:revision>1251</cp:revision>
  <dcterms:created xsi:type="dcterms:W3CDTF">2017-11-14T03:01:15Z</dcterms:created>
  <dcterms:modified xsi:type="dcterms:W3CDTF">2023-11-16T03:39:01Z</dcterms:modified>
</cp:coreProperties>
</file>